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8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2" r:id="rId17"/>
    <p:sldId id="265" r:id="rId18"/>
    <p:sldId id="283" r:id="rId19"/>
    <p:sldId id="286" r:id="rId20"/>
    <p:sldId id="285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0049" autoAdjust="0"/>
  </p:normalViewPr>
  <p:slideViewPr>
    <p:cSldViewPr snapToGrid="0">
      <p:cViewPr varScale="1">
        <p:scale>
          <a:sx n="77" d="100"/>
          <a:sy n="77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6/3/2019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6/3/2019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bDeviceClass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bDeviceSubClass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bDeviceProtocol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0x00,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code.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bMaxPacketSize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0.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idVendor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idProduct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match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Windows.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configuration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interface,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endpoint: endpoint 1 –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2 – OUT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Hai endpoint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 bytes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Bulk,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vẹn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USB_DEVICE_CLASS_VENDOR_SPECIFIC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bInterfaceClass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bInterfaceSubClass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bInterfaceProtocol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thuộc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tùy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0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firmware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(Driver)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WinUSB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WinUSB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Winusb.sys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chạy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Winusb.dll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chạy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Winusb.sys.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35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tùy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nhớ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vừa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sẵn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sàng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ACK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nhớ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thuộc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bulk: endpoint 1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Endpoint 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khởi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 byte.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0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Public-Key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bởi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hòan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Encryption key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 key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Decryption Key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Private key.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4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</a:t>
            </a:r>
          </a:p>
          <a:p>
            <a:pPr lvl="6"/>
            <a:r>
              <a:rPr/>
              <a:t>Seventh</a:t>
            </a:r>
          </a:p>
          <a:p>
            <a:pPr lvl="7"/>
            <a:r>
              <a:rPr/>
              <a:t>Eighth</a:t>
            </a:r>
          </a:p>
          <a:p>
            <a:pPr lvl="8"/>
            <a:r>
              <a:rPr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6/3/2019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NGHIÊN CỨU GIAO TIẾP THIẾT </a:t>
            </a:r>
            <a:r>
              <a:rPr lang="en-US" sz="4000" dirty="0" smtClean="0"/>
              <a:t>BỊ NHÚNG </a:t>
            </a:r>
            <a:r>
              <a:rPr lang="en-US" sz="4000" dirty="0"/>
              <a:t>THEO CHUẨN USB TRÊN WINDOWS VÀ ỨNG DỤNG TRONG DỊCH VỤ CHỮ KÝ </a:t>
            </a:r>
            <a:r>
              <a:rPr lang="en-US" sz="4000" dirty="0" smtClean="0"/>
              <a:t>SỐ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dirty="0"/>
              <a:t>Sinh viên thực hiện: Hoàng Viết Huy</a:t>
            </a:r>
          </a:p>
          <a:p>
            <a:r>
              <a:rPr lang="vi-VN" dirty="0"/>
              <a:t>Lớp ATTT - K59</a:t>
            </a:r>
          </a:p>
          <a:p>
            <a:r>
              <a:rPr lang="vi-VN" dirty="0"/>
              <a:t>Giáo viên hướng dẫn: TS. Phạm Ngọc Hưng</a:t>
            </a:r>
          </a:p>
          <a:p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USB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/>
              <a:t>USB Configuration Descriptor </a:t>
            </a:r>
            <a:r>
              <a:rPr lang="en-US" dirty="0" smtClean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60" y="2728911"/>
            <a:ext cx="7599634" cy="38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2.2. </a:t>
            </a:r>
            <a:r>
              <a:rPr lang="en-US" dirty="0" err="1" smtClean="0"/>
              <a:t>Kịch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/>
              <a:t>n</a:t>
            </a:r>
            <a:r>
              <a:rPr lang="en-US" dirty="0" err="1" smtClean="0"/>
              <a:t>hận</a:t>
            </a:r>
            <a:r>
              <a:rPr lang="en-US" dirty="0" smtClean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PC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  <a:p>
            <a:pPr lvl="0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pPr lvl="0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PIN Code </a:t>
            </a:r>
            <a:r>
              <a:rPr lang="en-US" dirty="0" err="1"/>
              <a:t>mới</a:t>
            </a:r>
            <a:endParaRPr lang="en-US" dirty="0"/>
          </a:p>
          <a:p>
            <a:pPr lvl="0"/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pPr lvl="0"/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endParaRPr lang="en-US" dirty="0" smtClean="0"/>
          </a:p>
          <a:p>
            <a:pPr lvl="0"/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928235"/>
            <a:ext cx="5350510" cy="496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38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2.3.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Xen</a:t>
            </a:r>
            <a:r>
              <a:rPr lang="en-US" dirty="0"/>
              <a:t> </a:t>
            </a:r>
            <a:r>
              <a:rPr lang="en-US" dirty="0" err="1"/>
              <a:t>kẽ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endParaRPr lang="en-US" dirty="0"/>
          </a:p>
          <a:p>
            <a:pPr lvl="0"/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PIN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34" y="3128962"/>
            <a:ext cx="6247765" cy="3657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08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USB </a:t>
            </a:r>
            <a:r>
              <a:rPr lang="en-US" dirty="0" err="1"/>
              <a:t>trên</a:t>
            </a:r>
            <a:r>
              <a:rPr lang="en-US" dirty="0"/>
              <a:t>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Windows</a:t>
            </a:r>
          </a:p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endParaRPr lang="en-US" dirty="0" smtClean="0"/>
          </a:p>
          <a:p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API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3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3.1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r>
              <a:rPr lang="en-US" dirty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Windows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Driver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ở </a:t>
            </a:r>
            <a:r>
              <a:rPr lang="en-US" dirty="0" err="1" smtClean="0"/>
              <a:t>nhân</a:t>
            </a:r>
            <a:r>
              <a:rPr lang="en-US" dirty="0" smtClean="0"/>
              <a:t> HĐH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 smtClean="0"/>
          </a:p>
          <a:p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, </a:t>
            </a:r>
            <a:r>
              <a:rPr lang="en-US" dirty="0" err="1" smtClean="0"/>
              <a:t>tốn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ễ</a:t>
            </a:r>
            <a:r>
              <a:rPr lang="en-US" dirty="0" smtClean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dump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(BSOD)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Driver </a:t>
            </a:r>
            <a:r>
              <a:rPr lang="en-US" dirty="0" err="1" smtClean="0"/>
              <a:t>WinUSB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USB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kiệm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 smtClean="0"/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crash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8240" y="4937760"/>
            <a:ext cx="1028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=&gt; </a:t>
            </a:r>
            <a:r>
              <a:rPr lang="en-US" sz="2200" dirty="0" err="1"/>
              <a:t>Quyết</a:t>
            </a:r>
            <a:r>
              <a:rPr lang="en-US" sz="2200" dirty="0"/>
              <a:t> </a:t>
            </a:r>
            <a:r>
              <a:rPr lang="en-US" sz="2200" dirty="0" err="1"/>
              <a:t>định</a:t>
            </a:r>
            <a:r>
              <a:rPr lang="en-US" sz="2200" dirty="0"/>
              <a:t> </a:t>
            </a:r>
            <a:r>
              <a:rPr lang="en-US" sz="2200" dirty="0" err="1"/>
              <a:t>chọn</a:t>
            </a:r>
            <a:r>
              <a:rPr lang="en-US" sz="2200" dirty="0"/>
              <a:t> </a:t>
            </a:r>
            <a:r>
              <a:rPr lang="en-US" sz="2200" dirty="0" err="1"/>
              <a:t>phương</a:t>
            </a:r>
            <a:r>
              <a:rPr lang="en-US" sz="2200" dirty="0"/>
              <a:t> </a:t>
            </a:r>
            <a:r>
              <a:rPr lang="en-US" sz="2200" dirty="0" err="1"/>
              <a:t>án</a:t>
            </a:r>
            <a:r>
              <a:rPr lang="en-US" sz="2200" dirty="0"/>
              <a:t> </a:t>
            </a:r>
            <a:r>
              <a:rPr lang="en-US" sz="2200" dirty="0" err="1"/>
              <a:t>Sử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Driver </a:t>
            </a:r>
            <a:r>
              <a:rPr lang="en-US" sz="2200" dirty="0" err="1"/>
              <a:t>WinUSB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r>
              <a:rPr lang="en-US" sz="2200" dirty="0"/>
              <a:t> </a:t>
            </a:r>
            <a:r>
              <a:rPr lang="en-US" sz="2200" dirty="0" err="1"/>
              <a:t>chung</a:t>
            </a:r>
            <a:r>
              <a:rPr lang="en-US" sz="2200" dirty="0"/>
              <a:t> </a:t>
            </a:r>
            <a:r>
              <a:rPr lang="en-US" sz="2200" dirty="0" err="1"/>
              <a:t>cho</a:t>
            </a:r>
            <a:r>
              <a:rPr lang="en-US" sz="2200" dirty="0"/>
              <a:t> </a:t>
            </a:r>
            <a:r>
              <a:rPr lang="en-US" sz="2200" dirty="0" err="1"/>
              <a:t>mọi</a:t>
            </a:r>
            <a:r>
              <a:rPr lang="en-US" sz="2200" dirty="0"/>
              <a:t> </a:t>
            </a:r>
            <a:r>
              <a:rPr lang="en-US" sz="2200" dirty="0" err="1"/>
              <a:t>thiết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Từ</a:t>
            </a:r>
            <a:r>
              <a:rPr lang="en-US" dirty="0"/>
              <a:t> file INF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Microsoft,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[MyDevice_WinUSB.NTx86]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VID </a:t>
            </a:r>
            <a:r>
              <a:rPr lang="en-US" dirty="0" err="1"/>
              <a:t>và</a:t>
            </a:r>
            <a:r>
              <a:rPr lang="en-US" dirty="0"/>
              <a:t> PID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0xAAAA </a:t>
            </a:r>
            <a:r>
              <a:rPr lang="en-US" dirty="0" err="1"/>
              <a:t>và</a:t>
            </a:r>
            <a:r>
              <a:rPr lang="en-US" dirty="0"/>
              <a:t> 0xBBBB.</a:t>
            </a:r>
          </a:p>
          <a:p>
            <a:pPr lvl="1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[</a:t>
            </a:r>
            <a:r>
              <a:rPr lang="en-US" dirty="0" err="1"/>
              <a:t>Dev_AddReg</a:t>
            </a:r>
            <a:r>
              <a:rPr lang="en-US" dirty="0"/>
              <a:t>] </a:t>
            </a:r>
            <a:r>
              <a:rPr lang="en-US" dirty="0" err="1"/>
              <a:t>sửa</a:t>
            </a:r>
            <a:r>
              <a:rPr lang="en-US" dirty="0"/>
              <a:t> GUID </a:t>
            </a:r>
            <a:r>
              <a:rPr lang="en-US" dirty="0" err="1"/>
              <a:t>bằng</a:t>
            </a:r>
            <a:r>
              <a:rPr lang="en-US" dirty="0"/>
              <a:t> GUID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Ở </a:t>
            </a:r>
            <a:r>
              <a:rPr lang="en-US" dirty="0" err="1"/>
              <a:t>đây</a:t>
            </a:r>
            <a:r>
              <a:rPr lang="en-US" dirty="0"/>
              <a:t> GUID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tuyền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GUID </a:t>
            </a:r>
            <a:r>
              <a:rPr lang="en-US" dirty="0" err="1"/>
              <a:t>của</a:t>
            </a:r>
            <a:r>
              <a:rPr lang="en-US" dirty="0"/>
              <a:t> Microsoft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WDF.</a:t>
            </a:r>
          </a:p>
          <a:p>
            <a:pPr lvl="1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[Strings]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xâu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7293" y="2617099"/>
            <a:ext cx="5900377" cy="30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5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pin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pin </a:t>
            </a:r>
            <a:r>
              <a:rPr lang="en-US" dirty="0" err="1"/>
              <a:t>mới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riêng</a:t>
            </a:r>
            <a:endParaRPr lang="en-US" dirty="0"/>
          </a:p>
          <a:p>
            <a:pPr lvl="1"/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riêng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Canvas 79"/>
          <p:cNvGrpSpPr/>
          <p:nvPr/>
        </p:nvGrpSpPr>
        <p:grpSpPr>
          <a:xfrm>
            <a:off x="5956018" y="2110270"/>
            <a:ext cx="5144103" cy="4660920"/>
            <a:chOff x="0" y="0"/>
            <a:chExt cx="4400550" cy="3933825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4400550" cy="3933825"/>
            </a:xfrm>
            <a:prstGeom prst="rect">
              <a:avLst/>
            </a:prstGeom>
            <a:noFill/>
          </p:spPr>
        </p:sp>
        <p:sp>
          <p:nvSpPr>
            <p:cNvPr id="7" name="Text Box 46"/>
            <p:cNvSpPr txBox="1">
              <a:spLocks noChangeArrowheads="1"/>
            </p:cNvSpPr>
            <p:nvPr/>
          </p:nvSpPr>
          <p:spPr bwMode="auto">
            <a:xfrm>
              <a:off x="1447800" y="1381125"/>
              <a:ext cx="1261745" cy="24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Authentication Ack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2846705" y="677545"/>
              <a:ext cx="306070" cy="927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vert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Verify Password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9" name="Text Box 48"/>
            <p:cNvSpPr txBox="1">
              <a:spLocks noChangeArrowheads="1"/>
            </p:cNvSpPr>
            <p:nvPr/>
          </p:nvSpPr>
          <p:spPr bwMode="auto">
            <a:xfrm>
              <a:off x="1447800" y="425450"/>
              <a:ext cx="1261745" cy="24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Authentication Request</a:t>
              </a:r>
              <a:endPara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10" name="AutoShape 49"/>
            <p:cNvCxnSpPr>
              <a:cxnSpLocks noChangeShapeType="1"/>
            </p:cNvCxnSpPr>
            <p:nvPr/>
          </p:nvCxnSpPr>
          <p:spPr bwMode="auto">
            <a:xfrm>
              <a:off x="1318260" y="353695"/>
              <a:ext cx="635" cy="34937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50"/>
            <p:cNvCxnSpPr>
              <a:cxnSpLocks noChangeShapeType="1"/>
            </p:cNvCxnSpPr>
            <p:nvPr/>
          </p:nvCxnSpPr>
          <p:spPr bwMode="auto">
            <a:xfrm>
              <a:off x="2792095" y="353695"/>
              <a:ext cx="635" cy="34937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51"/>
            <p:cNvCxnSpPr>
              <a:cxnSpLocks noChangeShapeType="1"/>
            </p:cNvCxnSpPr>
            <p:nvPr/>
          </p:nvCxnSpPr>
          <p:spPr bwMode="auto">
            <a:xfrm>
              <a:off x="1318895" y="636270"/>
              <a:ext cx="1473200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670175" y="766445"/>
              <a:ext cx="237490" cy="7359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cxnSp>
          <p:nvCxnSpPr>
            <p:cNvPr id="14" name="AutoShape 53"/>
            <p:cNvCxnSpPr>
              <a:cxnSpLocks noChangeShapeType="1"/>
            </p:cNvCxnSpPr>
            <p:nvPr/>
          </p:nvCxnSpPr>
          <p:spPr bwMode="auto">
            <a:xfrm flipH="1">
              <a:off x="1318895" y="1604645"/>
              <a:ext cx="1473200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Text Box 54"/>
            <p:cNvSpPr txBox="1">
              <a:spLocks noChangeArrowheads="1"/>
            </p:cNvSpPr>
            <p:nvPr/>
          </p:nvSpPr>
          <p:spPr bwMode="auto">
            <a:xfrm>
              <a:off x="678180" y="94615"/>
              <a:ext cx="1261745" cy="24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PC Application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6" name="Text Box 55"/>
            <p:cNvSpPr txBox="1">
              <a:spLocks noChangeArrowheads="1"/>
            </p:cNvSpPr>
            <p:nvPr/>
          </p:nvSpPr>
          <p:spPr bwMode="auto">
            <a:xfrm>
              <a:off x="2134235" y="94615"/>
              <a:ext cx="1261745" cy="24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USBeToken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7" name="Text Box 56"/>
            <p:cNvSpPr txBox="1">
              <a:spLocks noChangeArrowheads="1"/>
            </p:cNvSpPr>
            <p:nvPr/>
          </p:nvSpPr>
          <p:spPr bwMode="auto">
            <a:xfrm>
              <a:off x="1447165" y="1841500"/>
              <a:ext cx="1261745" cy="24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Read Request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18" name="AutoShape 57"/>
            <p:cNvCxnSpPr>
              <a:cxnSpLocks noChangeShapeType="1"/>
            </p:cNvCxnSpPr>
            <p:nvPr/>
          </p:nvCxnSpPr>
          <p:spPr bwMode="auto">
            <a:xfrm>
              <a:off x="1318260" y="2052320"/>
              <a:ext cx="1473200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Text Box 58"/>
            <p:cNvSpPr txBox="1">
              <a:spLocks noChangeArrowheads="1"/>
            </p:cNvSpPr>
            <p:nvPr/>
          </p:nvSpPr>
          <p:spPr bwMode="auto">
            <a:xfrm>
              <a:off x="1439545" y="2804160"/>
              <a:ext cx="1261745" cy="24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Data Packet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20" name="AutoShape 59"/>
            <p:cNvCxnSpPr>
              <a:cxnSpLocks noChangeShapeType="1"/>
            </p:cNvCxnSpPr>
            <p:nvPr/>
          </p:nvCxnSpPr>
          <p:spPr bwMode="auto">
            <a:xfrm flipH="1">
              <a:off x="1318260" y="3012440"/>
              <a:ext cx="1473200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Text Box 60"/>
            <p:cNvSpPr txBox="1">
              <a:spLocks noChangeArrowheads="1"/>
            </p:cNvSpPr>
            <p:nvPr/>
          </p:nvSpPr>
          <p:spPr bwMode="auto">
            <a:xfrm>
              <a:off x="1439545" y="3088640"/>
              <a:ext cx="1261745" cy="24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Data Packet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22" name="AutoShape 61"/>
            <p:cNvCxnSpPr>
              <a:cxnSpLocks noChangeShapeType="1"/>
            </p:cNvCxnSpPr>
            <p:nvPr/>
          </p:nvCxnSpPr>
          <p:spPr bwMode="auto">
            <a:xfrm flipH="1">
              <a:off x="1318260" y="3296920"/>
              <a:ext cx="1473200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 Box 62"/>
            <p:cNvSpPr txBox="1">
              <a:spLocks noChangeArrowheads="1"/>
            </p:cNvSpPr>
            <p:nvPr/>
          </p:nvSpPr>
          <p:spPr bwMode="auto">
            <a:xfrm>
              <a:off x="1439545" y="3390265"/>
              <a:ext cx="1261745" cy="24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Data Packet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24" name="AutoShape 63"/>
            <p:cNvCxnSpPr>
              <a:cxnSpLocks noChangeShapeType="1"/>
            </p:cNvCxnSpPr>
            <p:nvPr/>
          </p:nvCxnSpPr>
          <p:spPr bwMode="auto">
            <a:xfrm flipH="1">
              <a:off x="1318260" y="3598545"/>
              <a:ext cx="1473200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 Box 64"/>
            <p:cNvSpPr txBox="1">
              <a:spLocks noChangeArrowheads="1"/>
            </p:cNvSpPr>
            <p:nvPr/>
          </p:nvSpPr>
          <p:spPr bwMode="auto">
            <a:xfrm>
              <a:off x="2846705" y="2082800"/>
              <a:ext cx="306070" cy="927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vert" wrap="square" lIns="91440" tIns="45720" rIns="91440" bIns="45720" anchor="t" anchorCtr="0" upright="1">
              <a:noAutofit/>
            </a:bodyPr>
            <a:lstStyle/>
            <a:p>
              <a:pPr indent="215900" algn="ctr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Read Data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indent="21590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US" sz="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670175" y="2171700"/>
              <a:ext cx="237490" cy="7359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20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3.3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API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path device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 smtClean="0"/>
              <a:t>ký</a:t>
            </a:r>
            <a:endParaRPr lang="en-US" dirty="0" smtClean="0"/>
          </a:p>
          <a:p>
            <a:pPr lvl="1"/>
            <a:endParaRPr lang="en-US" dirty="0"/>
          </a:p>
          <a:p>
            <a:pPr lvl="0"/>
            <a:endParaRPr lang="en-US" dirty="0" smtClean="0"/>
          </a:p>
          <a:p>
            <a:pPr marL="0" lvl="0" indent="0">
              <a:buNone/>
            </a:pPr>
            <a:endParaRPr lang="en-US" dirty="0" smtClean="0"/>
          </a:p>
          <a:p>
            <a:pPr lvl="0"/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endParaRPr lang="en-US" dirty="0" smtClean="0"/>
          </a:p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4608039"/>
            <a:ext cx="5711297" cy="693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2632632"/>
            <a:ext cx="57721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API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0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PIN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77" y="2713660"/>
            <a:ext cx="6694151" cy="839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76" y="4188919"/>
            <a:ext cx="6694151" cy="8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API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riêng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0"/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riêng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76" y="2620641"/>
            <a:ext cx="6950932" cy="1117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75" y="4347136"/>
            <a:ext cx="6957945" cy="124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firmware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endParaRPr lang="en-US" dirty="0" smtClean="0"/>
          </a:p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nhúng</a:t>
            </a:r>
            <a:r>
              <a:rPr lang="en-US" dirty="0" smtClean="0"/>
              <a:t> USB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dirty="0" smtClean="0"/>
              <a:t>indows</a:t>
            </a:r>
          </a:p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 smtClean="0"/>
              <a:t>khai</a:t>
            </a:r>
            <a:endParaRPr lang="en-US" dirty="0" smtClean="0"/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7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4.1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 smtClean="0"/>
              <a:t>khai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 smtClean="0"/>
              <a:t>khai</a:t>
            </a:r>
            <a:endParaRPr lang="en-US" dirty="0" smtClean="0"/>
          </a:p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RSA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: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(hay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(hay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 descr="https://viblo.asia/uploads/208fef75-b083-49ee-aedc-9ccfd526166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3542347"/>
            <a:ext cx="6248400" cy="3122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5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4.2.1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file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bí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file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bí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 </a:t>
            </a:r>
          </a:p>
          <a:p>
            <a:endParaRPr lang="en-US" dirty="0"/>
          </a:p>
        </p:txBody>
      </p:sp>
      <p:pic>
        <p:nvPicPr>
          <p:cNvPr id="8" name="Picture 7" descr="Káº¿t quáº£ hÃ¬nh áº£nh cho sign file digital signature hash file rsa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0558" r="3653" b="1242"/>
          <a:stretch/>
        </p:blipFill>
        <p:spPr bwMode="auto">
          <a:xfrm>
            <a:off x="1562100" y="2789237"/>
            <a:ext cx="6880860" cy="37500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371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4.2.2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: </a:t>
            </a:r>
          </a:p>
          <a:p>
            <a:endParaRPr lang="en-US" dirty="0"/>
          </a:p>
        </p:txBody>
      </p:sp>
      <p:pic>
        <p:nvPicPr>
          <p:cNvPr id="4" name="Picture 3" descr="HÃ¬nh áº£nh cÃ³ liÃªn quan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t="9972" r="2818" b="1430"/>
          <a:stretch/>
        </p:blipFill>
        <p:spPr bwMode="auto">
          <a:xfrm>
            <a:off x="1534477" y="2856387"/>
            <a:ext cx="6466523" cy="34986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57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7507" y="2787014"/>
            <a:ext cx="8410893" cy="37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3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4.4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USBTokenManager</a:t>
            </a:r>
            <a:r>
              <a:rPr lang="en-US" dirty="0" smtClean="0"/>
              <a:t>: 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63384" y="2608577"/>
            <a:ext cx="6884878" cy="41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3122" y="2266122"/>
            <a:ext cx="100484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for watching!!!</a:t>
            </a:r>
            <a:endParaRPr lang="en-US" sz="5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5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</a:rPr>
              <a:t>Any questions?</a:t>
            </a:r>
            <a:endParaRPr lang="en-US" sz="5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 smtClean="0"/>
          </a:p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 smtClean="0"/>
          </a:p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6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1.1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USB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,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nắm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,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USB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.</a:t>
            </a:r>
          </a:p>
          <a:p>
            <a:r>
              <a:rPr lang="en-US" dirty="0" err="1"/>
              <a:t>T</a:t>
            </a:r>
            <a:r>
              <a:rPr lang="en-US" dirty="0" err="1" smtClean="0"/>
              <a:t>ránh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(Independent Hardware Vendor - </a:t>
            </a:r>
            <a:r>
              <a:rPr lang="en-US" dirty="0" smtClean="0"/>
              <a:t>IHV) </a:t>
            </a:r>
          </a:p>
          <a:p>
            <a:r>
              <a:rPr lang="en-US" dirty="0" err="1"/>
              <a:t>C</a:t>
            </a:r>
            <a:r>
              <a:rPr lang="en-US" dirty="0" err="1" smtClean="0"/>
              <a:t>ó</a:t>
            </a:r>
            <a:r>
              <a:rPr lang="en-US" dirty="0" smtClean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Káº¿t quáº£ hÃ¬nh áº£nh cho usb tok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76" y="4382998"/>
            <a:ext cx="3569335" cy="2014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8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1.2.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firmware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smtClean="0"/>
              <a:t>arm</a:t>
            </a:r>
          </a:p>
          <a:p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PC </a:t>
            </a:r>
            <a:r>
              <a:rPr lang="en-US" dirty="0" smtClean="0"/>
              <a:t>Windows</a:t>
            </a:r>
          </a:p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PC </a:t>
            </a:r>
            <a:r>
              <a:rPr lang="en-US" dirty="0" smtClean="0"/>
              <a:t>Windows</a:t>
            </a:r>
          </a:p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1.3.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 smtClean="0"/>
              <a:t>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example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Keil</a:t>
            </a:r>
            <a:r>
              <a:rPr lang="en-US" dirty="0"/>
              <a:t>. </a:t>
            </a:r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WinUSB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31838" y="3195637"/>
            <a:ext cx="7055981" cy="35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firmware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firmware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722" y="2729864"/>
            <a:ext cx="7432358" cy="3599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815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USB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ối</a:t>
            </a:r>
            <a:r>
              <a:rPr lang="en-US" dirty="0" smtClean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Endpoint, Interface, </a:t>
            </a:r>
            <a:r>
              <a:rPr lang="en-US" dirty="0" smtClean="0"/>
              <a:t>Configuration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USB: </a:t>
            </a:r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(Control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Ngắt</a:t>
            </a:r>
            <a:r>
              <a:rPr lang="en-US" dirty="0"/>
              <a:t> (Interrupt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Khối</a:t>
            </a:r>
            <a:r>
              <a:rPr lang="en-US" dirty="0"/>
              <a:t> (Bulk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Đẳng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(</a:t>
            </a:r>
            <a:r>
              <a:rPr lang="en-US" dirty="0" smtClean="0"/>
              <a:t>Isochronous)</a:t>
            </a:r>
            <a:endParaRPr lang="en-US" dirty="0"/>
          </a:p>
        </p:txBody>
      </p:sp>
      <p:pic>
        <p:nvPicPr>
          <p:cNvPr id="6" name="Picture 5" descr="Káº¿t quáº£ hÃ¬nh áº£nh cho Endpoint, Interface, Configuration: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2644615"/>
            <a:ext cx="5862320" cy="3078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2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2.1.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USB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/>
              <a:t>Device </a:t>
            </a:r>
            <a:r>
              <a:rPr lang="en-US" dirty="0" smtClean="0"/>
              <a:t>Descriptors: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30" y="2705100"/>
            <a:ext cx="6882130" cy="39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1784</Words>
  <Application>Microsoft Office PowerPoint</Application>
  <PresentationFormat>Widescreen</PresentationFormat>
  <Paragraphs>157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Tahoma</vt:lpstr>
      <vt:lpstr>Times New Roman</vt:lpstr>
      <vt:lpstr>Wingdings</vt:lpstr>
      <vt:lpstr>Education 16x9</vt:lpstr>
      <vt:lpstr>NGHIÊN CỨU GIAO TIẾP THIẾT BỊ NHÚNG THEO CHUẨN USB TRÊN WINDOWS VÀ ỨNG DỤNG TRONG DỊCH VỤ CHỮ KÝ SỐ</vt:lpstr>
      <vt:lpstr>Nội dung chính</vt:lpstr>
      <vt:lpstr>Giới thiệu đề tài</vt:lpstr>
      <vt:lpstr>1.1 Tổng quan</vt:lpstr>
      <vt:lpstr>1.2. Mục tiêu cần đạt được</vt:lpstr>
      <vt:lpstr>1.3. Giải pháp đề ra</vt:lpstr>
      <vt:lpstr>2. Phát triển firmware cho thiết bị</vt:lpstr>
      <vt:lpstr>2.1. Cấu hình thông số giao diện USB</vt:lpstr>
      <vt:lpstr>2.1. Cấu hình thông số giao diện USB</vt:lpstr>
      <vt:lpstr>2.1. Cấu hình thông số giao diện USB</vt:lpstr>
      <vt:lpstr>2.2. Kịch bản nhận và thực thi lệnh từ PC</vt:lpstr>
      <vt:lpstr>2.3. Tổ chức lưu trữ dữ liệu trên bộ nhớ</vt:lpstr>
      <vt:lpstr>3. Giao tiếp thiết bị nhúng USB trên Windows</vt:lpstr>
      <vt:lpstr>3.1 Trình điều khiển thiết bị trên Windows</vt:lpstr>
      <vt:lpstr>3.1 Trình điều khiển thiết bị trên Windows</vt:lpstr>
      <vt:lpstr>3.2 Thiết kế giao thức</vt:lpstr>
      <vt:lpstr>3.3 Thư viện API giao tiếp với thiết bị</vt:lpstr>
      <vt:lpstr>3.3 Thư viện API giao tiếp với thiết bị</vt:lpstr>
      <vt:lpstr>3.3 Thư viện API giao tiếp với thiết bị</vt:lpstr>
      <vt:lpstr>4. Ứng dụng dịch vụ chữ ký số</vt:lpstr>
      <vt:lpstr>4.1 Cơ sở lý thuyết mật mã hóa khóa công khai</vt:lpstr>
      <vt:lpstr>4.2.1 Quy trình ký file bằng khóa bí mật</vt:lpstr>
      <vt:lpstr>4.2.2 Quy trình xác thực chữ ký số</vt:lpstr>
      <vt:lpstr>4.3 Phân tích thiết kế ứng dụng</vt:lpstr>
      <vt:lpstr>4.4 Giao diện ứng dụng chữ ký số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2012-09-21T18:31:34Z</dcterms:created>
  <dcterms:modified xsi:type="dcterms:W3CDTF">2019-06-03T09:45:32Z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